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6"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8058-59C3-DD96-CAB1-6AA5E1155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B0CE9C-099A-30FD-6F0F-4EF07C8AB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C485A-AC95-997F-B89A-A881C86ED0A0}"/>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368EB653-9FC6-D74E-0B30-C83187B1E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9626-E60B-8BB1-18CC-5338FEDBAAD2}"/>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413982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E6EF-3E7B-666D-E3E2-F4407A665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2C47E9-EC02-A3FA-84B3-D2A13383D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90FE6-324B-1113-01CE-61566D742FAC}"/>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04AF7A71-6F33-ED88-2107-3F92DEE4B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38D3A-AFB5-552D-6418-DF8730F39198}"/>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420544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AD8C5-F49F-47B3-E994-CD95FF926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388EA5-109E-EADB-2580-C4F4F7024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7BA60-8EEC-38F4-6F2E-C61C4F0DADD1}"/>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1418F667-5CD8-82CE-3883-CF4C68A5A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33885-9217-519B-A18D-9CC37EDA9074}"/>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6413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F910-B2ED-572E-E2DE-4C59D9F73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52944-D35F-1BB3-B6F1-72C2A257EA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021F6-EB2B-5225-DB9C-3BA9506FDE39}"/>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EC0F4FD4-3AAA-A341-11CF-FBDE5C93D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8382D-3A10-AECF-7016-090EF0C0D939}"/>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192090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B202-7A1C-A494-C26A-ABEA20B07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7EE766-A073-94E1-CA2D-685C81701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6296EC-70FF-CC58-F91C-668441263D00}"/>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D2CD2909-2074-EF82-EDD5-78CBA2B2C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5E845-7F37-5C6A-82F6-A4248F085A59}"/>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124398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2EC5-D983-AA85-B39F-11A15A5835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CFF7F-D214-2D64-AB9A-8F78E8448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E8B59-5B71-7D81-13B0-2E18B45D8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253D56-B85C-5D62-E5DE-1BB1CB3F0C1E}"/>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6" name="Footer Placeholder 5">
            <a:extLst>
              <a:ext uri="{FF2B5EF4-FFF2-40B4-BE49-F238E27FC236}">
                <a16:creationId xmlns:a16="http://schemas.microsoft.com/office/drawing/2014/main" id="{8E982922-421A-D14B-0BE6-C89F97226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2E127-3385-B748-A63B-57A79F4D558F}"/>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306137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3924-244D-2BCA-F850-865D804AA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387676-9D78-BB7A-281B-769699A58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24B885-5235-21D5-98BB-FE45AEF43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FF1C2-F174-2382-0ABB-C517E3982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55100-0A1D-F235-83EC-56397A672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29204-7F22-F142-338B-A5555C3EA155}"/>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8" name="Footer Placeholder 7">
            <a:extLst>
              <a:ext uri="{FF2B5EF4-FFF2-40B4-BE49-F238E27FC236}">
                <a16:creationId xmlns:a16="http://schemas.microsoft.com/office/drawing/2014/main" id="{B340A584-4564-8CDD-9246-902A1025B5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4897C-CBC8-BFB7-600C-759F8FE5B7EB}"/>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249754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AE5B-345A-AF29-0D10-92B0C67562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EA87BC-5C84-7E0A-173A-A1DA5AEB5AEE}"/>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4" name="Footer Placeholder 3">
            <a:extLst>
              <a:ext uri="{FF2B5EF4-FFF2-40B4-BE49-F238E27FC236}">
                <a16:creationId xmlns:a16="http://schemas.microsoft.com/office/drawing/2014/main" id="{5D8EAD43-2626-07AC-A29B-D1BE197493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EAD90-88AE-5AAE-A8CB-494776114CA1}"/>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4791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4F5BD-4D8F-4256-47E2-F5E00CD92799}"/>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3" name="Footer Placeholder 2">
            <a:extLst>
              <a:ext uri="{FF2B5EF4-FFF2-40B4-BE49-F238E27FC236}">
                <a16:creationId xmlns:a16="http://schemas.microsoft.com/office/drawing/2014/main" id="{0B2F2A0D-195C-8DED-A22C-B082A90C9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85C15-5185-A1AB-F531-E21E0B678A42}"/>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386645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BBAC-881E-1476-4CC3-FD22F9259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73094-6E74-CECF-843C-BFAC64E03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63901-215B-7765-43AC-061690117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7A985-2584-D698-4D6A-78348AEF8AE1}"/>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6" name="Footer Placeholder 5">
            <a:extLst>
              <a:ext uri="{FF2B5EF4-FFF2-40B4-BE49-F238E27FC236}">
                <a16:creationId xmlns:a16="http://schemas.microsoft.com/office/drawing/2014/main" id="{C5140010-A856-205C-FE0D-325F602BB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DFDEA-FDFC-C01F-C149-0598905F7F83}"/>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50597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28CD-6C1C-64B0-87C8-E0FD0474E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2D571-18E2-9163-9BDA-57599314B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650D7-C8CB-256F-D0D6-EAD801E75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C7DDD-306E-ABAD-1715-B59EA82BD3EB}"/>
              </a:ext>
            </a:extLst>
          </p:cNvPr>
          <p:cNvSpPr>
            <a:spLocks noGrp="1"/>
          </p:cNvSpPr>
          <p:nvPr>
            <p:ph type="dt" sz="half" idx="10"/>
          </p:nvPr>
        </p:nvSpPr>
        <p:spPr/>
        <p:txBody>
          <a:bodyPr/>
          <a:lstStyle/>
          <a:p>
            <a:fld id="{E2C9FE16-A6CD-8849-88C2-5FDBF92AB68C}" type="datetimeFigureOut">
              <a:rPr lang="en-US" smtClean="0"/>
              <a:t>8/29/2022</a:t>
            </a:fld>
            <a:endParaRPr lang="en-US"/>
          </a:p>
        </p:txBody>
      </p:sp>
      <p:sp>
        <p:nvSpPr>
          <p:cNvPr id="6" name="Footer Placeholder 5">
            <a:extLst>
              <a:ext uri="{FF2B5EF4-FFF2-40B4-BE49-F238E27FC236}">
                <a16:creationId xmlns:a16="http://schemas.microsoft.com/office/drawing/2014/main" id="{CD05EB3F-6A97-912E-D9A8-FADF5F72D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71B0E-FB45-433A-E3A2-F8782387E24F}"/>
              </a:ext>
            </a:extLst>
          </p:cNvPr>
          <p:cNvSpPr>
            <a:spLocks noGrp="1"/>
          </p:cNvSpPr>
          <p:nvPr>
            <p:ph type="sldNum" sz="quarter" idx="12"/>
          </p:nvPr>
        </p:nvSpPr>
        <p:spPr/>
        <p:txBody>
          <a:bodyPr/>
          <a:lstStyle/>
          <a:p>
            <a:fld id="{91C9BD96-9705-D745-9D47-4758D82066BC}" type="slidenum">
              <a:rPr lang="en-US" smtClean="0"/>
              <a:t>‹#›</a:t>
            </a:fld>
            <a:endParaRPr lang="en-US"/>
          </a:p>
        </p:txBody>
      </p:sp>
    </p:spTree>
    <p:extLst>
      <p:ext uri="{BB962C8B-B14F-4D97-AF65-F5344CB8AC3E}">
        <p14:creationId xmlns:p14="http://schemas.microsoft.com/office/powerpoint/2010/main" val="7192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1BC89-1D6D-6F2E-C51D-CD9C6470A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93555-9481-F323-1278-78C96E168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10FF9-653C-0C90-20B0-2468C8DB9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9FE16-A6CD-8849-88C2-5FDBF92AB68C}" type="datetimeFigureOut">
              <a:rPr lang="en-US" smtClean="0"/>
              <a:t>8/29/2022</a:t>
            </a:fld>
            <a:endParaRPr lang="en-US"/>
          </a:p>
        </p:txBody>
      </p:sp>
      <p:sp>
        <p:nvSpPr>
          <p:cNvPr id="5" name="Footer Placeholder 4">
            <a:extLst>
              <a:ext uri="{FF2B5EF4-FFF2-40B4-BE49-F238E27FC236}">
                <a16:creationId xmlns:a16="http://schemas.microsoft.com/office/drawing/2014/main" id="{A883321D-C8F0-0CFA-E42E-FF9E017D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D78C16-C819-5B4D-F259-1C10CA3AB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9BD96-9705-D745-9D47-4758D82066BC}" type="slidenum">
              <a:rPr lang="en-US" smtClean="0"/>
              <a:t>‹#›</a:t>
            </a:fld>
            <a:endParaRPr lang="en-US"/>
          </a:p>
        </p:txBody>
      </p:sp>
    </p:spTree>
    <p:extLst>
      <p:ext uri="{BB962C8B-B14F-4D97-AF65-F5344CB8AC3E}">
        <p14:creationId xmlns:p14="http://schemas.microsoft.com/office/powerpoint/2010/main" val="44419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E1805E-4763-4B02-EA88-D5DEE3A437E6}"/>
              </a:ext>
            </a:extLst>
          </p:cNvPr>
          <p:cNvPicPr>
            <a:picLocks noChangeAspect="1"/>
          </p:cNvPicPr>
          <p:nvPr/>
        </p:nvPicPr>
        <p:blipFill rotWithShape="1">
          <a:blip r:embed="rId2">
            <a:alphaModFix amt="50000"/>
          </a:blip>
          <a:srcRect t="5252" b="38498"/>
          <a:stretch/>
        </p:blipFill>
        <p:spPr>
          <a:xfrm>
            <a:off x="20" y="1"/>
            <a:ext cx="12191980" cy="6857999"/>
          </a:xfrm>
          <a:prstGeom prst="rect">
            <a:avLst/>
          </a:prstGeom>
        </p:spPr>
      </p:pic>
      <p:sp>
        <p:nvSpPr>
          <p:cNvPr id="2" name="Title 1">
            <a:extLst>
              <a:ext uri="{FF2B5EF4-FFF2-40B4-BE49-F238E27FC236}">
                <a16:creationId xmlns:a16="http://schemas.microsoft.com/office/drawing/2014/main" id="{8D2862B0-4559-F0F3-3BC8-E053A86D28D5}"/>
              </a:ext>
            </a:extLst>
          </p:cNvPr>
          <p:cNvSpPr>
            <a:spLocks noGrp="1"/>
          </p:cNvSpPr>
          <p:nvPr>
            <p:ph type="ctrTitle"/>
          </p:nvPr>
        </p:nvSpPr>
        <p:spPr>
          <a:xfrm>
            <a:off x="1524000" y="1122362"/>
            <a:ext cx="9144000" cy="2900518"/>
          </a:xfrm>
        </p:spPr>
        <p:txBody>
          <a:bodyPr>
            <a:normAutofit/>
          </a:bodyPr>
          <a:lstStyle/>
          <a:p>
            <a:r>
              <a:rPr lang="en-US">
                <a:solidFill>
                  <a:srgbClr val="FFFFFF"/>
                </a:solidFill>
              </a:rPr>
              <a:t>Music Project for 1945-1960</a:t>
            </a:r>
          </a:p>
        </p:txBody>
      </p:sp>
      <p:sp>
        <p:nvSpPr>
          <p:cNvPr id="3" name="Subtitle 2">
            <a:extLst>
              <a:ext uri="{FF2B5EF4-FFF2-40B4-BE49-F238E27FC236}">
                <a16:creationId xmlns:a16="http://schemas.microsoft.com/office/drawing/2014/main" id="{8CD99E4A-BDBC-0DDF-2082-9CCA19D06A61}"/>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Sarah Lewis</a:t>
            </a:r>
          </a:p>
          <a:p>
            <a:r>
              <a:rPr lang="en-US" sz="1700">
                <a:solidFill>
                  <a:srgbClr val="FFFFFF"/>
                </a:solidFill>
              </a:rPr>
              <a:t>AICE US History </a:t>
            </a:r>
          </a:p>
          <a:p>
            <a:r>
              <a:rPr lang="en-US" sz="1700">
                <a:solidFill>
                  <a:srgbClr val="FFFFFF"/>
                </a:solidFill>
              </a:rPr>
              <a:t>August 29</a:t>
            </a:r>
            <a:r>
              <a:rPr lang="en-US" sz="1700" baseline="30000">
                <a:solidFill>
                  <a:srgbClr val="FFFFFF"/>
                </a:solidFill>
              </a:rPr>
              <a:t>th</a:t>
            </a:r>
            <a:r>
              <a:rPr lang="en-US" sz="1700">
                <a:solidFill>
                  <a:srgbClr val="FFFFFF"/>
                </a:solidFill>
              </a:rPr>
              <a:t>, 2022</a:t>
            </a:r>
          </a:p>
        </p:txBody>
      </p:sp>
    </p:spTree>
    <p:extLst>
      <p:ext uri="{BB962C8B-B14F-4D97-AF65-F5344CB8AC3E}">
        <p14:creationId xmlns:p14="http://schemas.microsoft.com/office/powerpoint/2010/main" val="10786322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6038-B877-B5DC-B08C-A7FA58538026}"/>
              </a:ext>
            </a:extLst>
          </p:cNvPr>
          <p:cNvSpPr>
            <a:spLocks noGrp="1"/>
          </p:cNvSpPr>
          <p:nvPr>
            <p:ph type="title"/>
          </p:nvPr>
        </p:nvSpPr>
        <p:spPr>
          <a:xfrm>
            <a:off x="960100" y="978102"/>
            <a:ext cx="10588434" cy="1062644"/>
          </a:xfrm>
        </p:spPr>
        <p:txBody>
          <a:bodyPr anchor="b">
            <a:normAutofit/>
          </a:bodyPr>
          <a:lstStyle/>
          <a:p>
            <a:r>
              <a:rPr lang="en-US" dirty="0"/>
              <a:t>Funk- Hound Dogs</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AB1DF406-0F6F-813A-6669-93EE0F970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827" y="2811104"/>
            <a:ext cx="2876872" cy="2928114"/>
          </a:xfrm>
          <a:prstGeom prst="rect">
            <a:avLst/>
          </a:prstGeom>
        </p:spPr>
      </p:pic>
      <p:sp>
        <p:nvSpPr>
          <p:cNvPr id="3" name="Content Placeholder 2">
            <a:extLst>
              <a:ext uri="{FF2B5EF4-FFF2-40B4-BE49-F238E27FC236}">
                <a16:creationId xmlns:a16="http://schemas.microsoft.com/office/drawing/2014/main" id="{271EA85D-D96C-3CDB-90A7-C4B3BF0B6AE0}"/>
              </a:ext>
            </a:extLst>
          </p:cNvPr>
          <p:cNvSpPr>
            <a:spLocks noGrp="1"/>
          </p:cNvSpPr>
          <p:nvPr>
            <p:ph idx="1"/>
          </p:nvPr>
        </p:nvSpPr>
        <p:spPr>
          <a:xfrm>
            <a:off x="4955354" y="2682433"/>
            <a:ext cx="6282169" cy="3215749"/>
          </a:xfrm>
        </p:spPr>
        <p:txBody>
          <a:bodyPr>
            <a:normAutofit/>
          </a:bodyPr>
          <a:lstStyle/>
          <a:p>
            <a:r>
              <a:rPr lang="en-US" sz="2200" b="1" dirty="0"/>
              <a:t>Year Produced:</a:t>
            </a:r>
            <a:r>
              <a:rPr lang="en-US" sz="2200" dirty="0"/>
              <a:t> 1956</a:t>
            </a:r>
          </a:p>
          <a:p>
            <a:r>
              <a:rPr lang="en-US" sz="2200" b="1" dirty="0"/>
              <a:t>Artist: </a:t>
            </a:r>
            <a:r>
              <a:rPr lang="en-US" sz="2200" dirty="0"/>
              <a:t>Elvis Presley</a:t>
            </a:r>
          </a:p>
          <a:p>
            <a:r>
              <a:rPr lang="en-US" sz="2200" b="1" dirty="0"/>
              <a:t>Synopsis:</a:t>
            </a:r>
            <a:r>
              <a:rPr lang="en-US" sz="2200" dirty="0"/>
              <a:t> the song Hound Dog is someone who would be described as a “hound dog”, however this is meant in a negative </a:t>
            </a:r>
            <a:r>
              <a:rPr lang="en-US" sz="2200" dirty="0" err="1"/>
              <a:t>conotation</a:t>
            </a:r>
            <a:r>
              <a:rPr lang="en-US" sz="2200" dirty="0"/>
              <a:t> as this person is “crying all the time” and “you said you was high-classed, well, that’s just a lie”. </a:t>
            </a:r>
          </a:p>
          <a:p>
            <a:r>
              <a:rPr lang="en-US" sz="2200" b="1" dirty="0"/>
              <a:t>Fun Fact:</a:t>
            </a:r>
            <a:r>
              <a:rPr lang="en-US" sz="2200" dirty="0"/>
              <a:t> 3 million copies were sold of Elvis Presley’s Hound dog in one year (1958)</a:t>
            </a:r>
          </a:p>
        </p:txBody>
      </p:sp>
    </p:spTree>
    <p:extLst>
      <p:ext uri="{BB962C8B-B14F-4D97-AF65-F5344CB8AC3E}">
        <p14:creationId xmlns:p14="http://schemas.microsoft.com/office/powerpoint/2010/main" val="420816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E87D7C9C-B03A-1475-64C9-C787A6615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321" y="520749"/>
            <a:ext cx="4232845"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9"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3F94FC-9A81-FC36-2B6C-5344E16DDF69}"/>
              </a:ext>
            </a:extLst>
          </p:cNvPr>
          <p:cNvSpPr>
            <a:spLocks noGrp="1"/>
          </p:cNvSpPr>
          <p:nvPr>
            <p:ph type="title"/>
          </p:nvPr>
        </p:nvSpPr>
        <p:spPr>
          <a:xfrm>
            <a:off x="838201" y="479493"/>
            <a:ext cx="5257800" cy="1325563"/>
          </a:xfrm>
        </p:spPr>
        <p:txBody>
          <a:bodyPr>
            <a:normAutofit/>
          </a:bodyPr>
          <a:lstStyle/>
          <a:p>
            <a:r>
              <a:rPr lang="en-US"/>
              <a:t>Musical/Theatrical- Love is Here to Stay</a:t>
            </a:r>
            <a:endParaRPr lang="en-US" dirty="0"/>
          </a:p>
        </p:txBody>
      </p:sp>
      <p:sp>
        <p:nvSpPr>
          <p:cNvPr id="3" name="Content Placeholder 2">
            <a:extLst>
              <a:ext uri="{FF2B5EF4-FFF2-40B4-BE49-F238E27FC236}">
                <a16:creationId xmlns:a16="http://schemas.microsoft.com/office/drawing/2014/main" id="{C9C89547-5243-9F6F-CA2A-8890A7F9DE19}"/>
              </a:ext>
            </a:extLst>
          </p:cNvPr>
          <p:cNvSpPr>
            <a:spLocks noGrp="1"/>
          </p:cNvSpPr>
          <p:nvPr>
            <p:ph idx="1"/>
          </p:nvPr>
        </p:nvSpPr>
        <p:spPr>
          <a:xfrm>
            <a:off x="838201" y="1984443"/>
            <a:ext cx="5257800" cy="4192520"/>
          </a:xfrm>
        </p:spPr>
        <p:txBody>
          <a:bodyPr>
            <a:normAutofit/>
          </a:bodyPr>
          <a:lstStyle/>
          <a:p>
            <a:r>
              <a:rPr lang="en-US" sz="2200" b="1" dirty="0"/>
              <a:t>Year Produced:</a:t>
            </a:r>
            <a:r>
              <a:rPr lang="en-US" sz="2200" dirty="0"/>
              <a:t> 1951</a:t>
            </a:r>
          </a:p>
          <a:p>
            <a:r>
              <a:rPr lang="en-US" sz="2200" b="1" dirty="0"/>
              <a:t>Artist:</a:t>
            </a:r>
            <a:r>
              <a:rPr lang="en-US" sz="2200" dirty="0"/>
              <a:t> Gene Kelly</a:t>
            </a:r>
          </a:p>
          <a:p>
            <a:r>
              <a:rPr lang="en-US" sz="2200" b="1" dirty="0"/>
              <a:t>Synopsis:</a:t>
            </a:r>
            <a:r>
              <a:rPr lang="en-US" sz="2200" dirty="0"/>
              <a:t> the song is about how a man thinks the connection he has with a women will last for a long time. He is certain of it when he states, “it’s very clear”. He gives examples of things that will happen before he runs out of love for her.</a:t>
            </a:r>
          </a:p>
          <a:p>
            <a:r>
              <a:rPr lang="en-US" sz="2200" b="1" dirty="0"/>
              <a:t>Fun Fact:</a:t>
            </a:r>
            <a:r>
              <a:rPr lang="en-US" sz="2200" dirty="0"/>
              <a:t> this song is from the movie An American in Paris, which is set up as a musical </a:t>
            </a:r>
          </a:p>
        </p:txBody>
      </p:sp>
    </p:spTree>
    <p:extLst>
      <p:ext uri="{BB962C8B-B14F-4D97-AF65-F5344CB8AC3E}">
        <p14:creationId xmlns:p14="http://schemas.microsoft.com/office/powerpoint/2010/main" val="58631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B736D-6096-3CB4-5A95-AC6241DEDE9E}"/>
              </a:ext>
            </a:extLst>
          </p:cNvPr>
          <p:cNvSpPr>
            <a:spLocks noGrp="1"/>
          </p:cNvSpPr>
          <p:nvPr>
            <p:ph type="title"/>
          </p:nvPr>
        </p:nvSpPr>
        <p:spPr>
          <a:xfrm>
            <a:off x="836679" y="723898"/>
            <a:ext cx="6002110" cy="1495425"/>
          </a:xfrm>
        </p:spPr>
        <p:txBody>
          <a:bodyPr>
            <a:normAutofit/>
          </a:bodyPr>
          <a:lstStyle/>
          <a:p>
            <a:r>
              <a:rPr lang="en-US" sz="4000"/>
              <a:t>County Folk- There’s a Higher Power</a:t>
            </a:r>
          </a:p>
        </p:txBody>
      </p:sp>
      <p:sp>
        <p:nvSpPr>
          <p:cNvPr id="6" name="Content Placeholder 5">
            <a:extLst>
              <a:ext uri="{FF2B5EF4-FFF2-40B4-BE49-F238E27FC236}">
                <a16:creationId xmlns:a16="http://schemas.microsoft.com/office/drawing/2014/main" id="{72176D1F-3313-8823-E9E3-5660C2B7050E}"/>
              </a:ext>
            </a:extLst>
          </p:cNvPr>
          <p:cNvSpPr>
            <a:spLocks noGrp="1"/>
          </p:cNvSpPr>
          <p:nvPr>
            <p:ph idx="1"/>
          </p:nvPr>
        </p:nvSpPr>
        <p:spPr>
          <a:xfrm>
            <a:off x="836680" y="2405067"/>
            <a:ext cx="6002110" cy="3729034"/>
          </a:xfrm>
        </p:spPr>
        <p:txBody>
          <a:bodyPr>
            <a:normAutofit/>
          </a:bodyPr>
          <a:lstStyle/>
          <a:p>
            <a:r>
              <a:rPr lang="en-US" sz="1400" b="1" dirty="0"/>
              <a:t>Year:</a:t>
            </a:r>
            <a:r>
              <a:rPr lang="en-US" sz="1400" dirty="0"/>
              <a:t> Released in 1959</a:t>
            </a:r>
          </a:p>
          <a:p>
            <a:r>
              <a:rPr lang="en-US" sz="1400" b="1" dirty="0"/>
              <a:t>Artist/ Band:</a:t>
            </a:r>
            <a:r>
              <a:rPr lang="en-US" sz="1400" dirty="0"/>
              <a:t> Written by the </a:t>
            </a:r>
            <a:r>
              <a:rPr lang="en-US" sz="1400" dirty="0" err="1"/>
              <a:t>Louvin</a:t>
            </a:r>
            <a:r>
              <a:rPr lang="en-US" sz="1400" dirty="0"/>
              <a:t> Brothers; this was a duo of 2 brothers named Charlie and Ira </a:t>
            </a:r>
            <a:r>
              <a:rPr lang="en-US" sz="1400" dirty="0" err="1"/>
              <a:t>Louvin</a:t>
            </a:r>
            <a:endParaRPr lang="en-US" sz="1400" dirty="0"/>
          </a:p>
          <a:p>
            <a:r>
              <a:rPr lang="en-US" sz="1400" b="1" dirty="0"/>
              <a:t>Synopsis:</a:t>
            </a:r>
            <a:r>
              <a:rPr lang="en-US" sz="1400" dirty="0"/>
              <a:t> the song is about the different parts of Christianity, giving examples of time in life where either the lord will help one or the consequences of one’s sins</a:t>
            </a:r>
          </a:p>
          <a:p>
            <a:r>
              <a:rPr lang="en-US" sz="1400" b="1" dirty="0"/>
              <a:t>Cultural Ties/ Analysis:</a:t>
            </a:r>
            <a:r>
              <a:rPr lang="en-US" sz="1400" dirty="0"/>
              <a:t> This reflects the time period because, during the 1950’s, church membership grew 63.3% between 1950-1960. The song states, “when burden seem to overcome” referring to one’s sins. In addition to this, it also states, “So sing and shout walk and talk” this is referring to praying to Jesus in time of need. There is a repetitive sang of “there’s a higher power” when introducing a problem and how the lord and prayer may fix it. In all this song is relevant to the time period due to the increased number of people turning to god and to help them. </a:t>
            </a:r>
          </a:p>
          <a:p>
            <a:r>
              <a:rPr lang="en-US" sz="1400" b="1" dirty="0"/>
              <a:t>Fun Fact:</a:t>
            </a:r>
            <a:r>
              <a:rPr lang="en-US" sz="1400" dirty="0"/>
              <a:t>  the album this song comes from is called </a:t>
            </a:r>
            <a:r>
              <a:rPr lang="en-US" sz="1400" i="1" dirty="0"/>
              <a:t>“Satan is Real”</a:t>
            </a:r>
          </a:p>
          <a:p>
            <a:endParaRPr lang="en-US" sz="1400" dirty="0"/>
          </a:p>
        </p:txBody>
      </p:sp>
      <p:pic>
        <p:nvPicPr>
          <p:cNvPr id="5" name="Picture 4">
            <a:extLst>
              <a:ext uri="{FF2B5EF4-FFF2-40B4-BE49-F238E27FC236}">
                <a16:creationId xmlns:a16="http://schemas.microsoft.com/office/drawing/2014/main" id="{B69E90E8-F94B-14BB-D7C2-6AE1A01B8CD5}"/>
              </a:ext>
            </a:extLst>
          </p:cNvPr>
          <p:cNvPicPr>
            <a:picLocks noChangeAspect="1"/>
          </p:cNvPicPr>
          <p:nvPr/>
        </p:nvPicPr>
        <p:blipFill rotWithShape="1">
          <a:blip r:embed="rId2"/>
          <a:srcRect l="18858" r="8343"/>
          <a:stretch/>
        </p:blipFill>
        <p:spPr>
          <a:xfrm>
            <a:off x="7199440" y="10"/>
            <a:ext cx="4992560" cy="6857990"/>
          </a:xfrm>
          <a:prstGeom prst="rect">
            <a:avLst/>
          </a:prstGeom>
          <a:effectLst/>
        </p:spPr>
      </p:pic>
    </p:spTree>
    <p:extLst>
      <p:ext uri="{BB962C8B-B14F-4D97-AF65-F5344CB8AC3E}">
        <p14:creationId xmlns:p14="http://schemas.microsoft.com/office/powerpoint/2010/main" val="340699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43DF-AEAD-ACF1-DCA7-74D358360AB9}"/>
              </a:ext>
            </a:extLst>
          </p:cNvPr>
          <p:cNvSpPr>
            <a:spLocks noGrp="1"/>
          </p:cNvSpPr>
          <p:nvPr>
            <p:ph type="title"/>
          </p:nvPr>
        </p:nvSpPr>
        <p:spPr>
          <a:xfrm>
            <a:off x="4965430" y="629268"/>
            <a:ext cx="6586491" cy="1286160"/>
          </a:xfrm>
        </p:spPr>
        <p:txBody>
          <a:bodyPr anchor="b">
            <a:normAutofit/>
          </a:bodyPr>
          <a:lstStyle/>
          <a:p>
            <a:r>
              <a:rPr lang="en-US" dirty="0"/>
              <a:t>Rock &amp; Roll- Jailhouse Rock</a:t>
            </a:r>
          </a:p>
        </p:txBody>
      </p:sp>
      <p:sp>
        <p:nvSpPr>
          <p:cNvPr id="3" name="Content Placeholder 2">
            <a:extLst>
              <a:ext uri="{FF2B5EF4-FFF2-40B4-BE49-F238E27FC236}">
                <a16:creationId xmlns:a16="http://schemas.microsoft.com/office/drawing/2014/main" id="{5513C27A-6846-E010-E105-D0E94CA18F0C}"/>
              </a:ext>
            </a:extLst>
          </p:cNvPr>
          <p:cNvSpPr>
            <a:spLocks noGrp="1"/>
          </p:cNvSpPr>
          <p:nvPr>
            <p:ph idx="1"/>
          </p:nvPr>
        </p:nvSpPr>
        <p:spPr>
          <a:xfrm>
            <a:off x="4965431" y="2438400"/>
            <a:ext cx="6586489" cy="3785419"/>
          </a:xfrm>
        </p:spPr>
        <p:txBody>
          <a:bodyPr>
            <a:normAutofit/>
          </a:bodyPr>
          <a:lstStyle/>
          <a:p>
            <a:r>
              <a:rPr lang="en-US" sz="2000" b="1"/>
              <a:t>Year Produced: </a:t>
            </a:r>
            <a:r>
              <a:rPr lang="en-US" sz="2000"/>
              <a:t>1957</a:t>
            </a:r>
          </a:p>
          <a:p>
            <a:r>
              <a:rPr lang="en-US" sz="2000" b="1"/>
              <a:t>Artist:</a:t>
            </a:r>
            <a:r>
              <a:rPr lang="en-US" sz="2000"/>
              <a:t> Elvis Presley</a:t>
            </a:r>
          </a:p>
          <a:p>
            <a:r>
              <a:rPr lang="en-US" sz="2000" b="1"/>
              <a:t>Synopsis: </a:t>
            </a:r>
            <a:r>
              <a:rPr lang="en-US" sz="2000"/>
              <a:t>the song Jailhouse Rock is about a band playing in a jailhouse, the song goes through the different people who were playing instruments in the band. </a:t>
            </a:r>
            <a:endParaRPr lang="en-US" sz="2000" b="1"/>
          </a:p>
          <a:p>
            <a:r>
              <a:rPr lang="en-US" sz="2000" b="1"/>
              <a:t>Fun Fact:</a:t>
            </a:r>
            <a:r>
              <a:rPr lang="en-US" sz="2000"/>
              <a:t> the song was extremely popular making #1 in US and UK music charts, for multiple weeks as well. </a:t>
            </a:r>
          </a:p>
        </p:txBody>
      </p:sp>
      <p:pic>
        <p:nvPicPr>
          <p:cNvPr id="5" name="Picture 5">
            <a:extLst>
              <a:ext uri="{FF2B5EF4-FFF2-40B4-BE49-F238E27FC236}">
                <a16:creationId xmlns:a16="http://schemas.microsoft.com/office/drawing/2014/main" id="{4E600823-B0C8-D18A-46BA-B5C7D66BA810}"/>
              </a:ext>
            </a:extLst>
          </p:cNvPr>
          <p:cNvPicPr>
            <a:picLocks noChangeAspect="1"/>
          </p:cNvPicPr>
          <p:nvPr/>
        </p:nvPicPr>
        <p:blipFill rotWithShape="1">
          <a:blip r:embed="rId2">
            <a:extLst>
              <a:ext uri="{28A0092B-C50C-407E-A947-70E740481C1C}">
                <a14:useLocalDpi xmlns:a14="http://schemas.microsoft.com/office/drawing/2010/main" val="0"/>
              </a:ext>
            </a:extLst>
          </a:blip>
          <a:srcRect l="5101" r="768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81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60DE3-71C2-FB5C-B257-699B8732B561}"/>
              </a:ext>
            </a:extLst>
          </p:cNvPr>
          <p:cNvSpPr>
            <a:spLocks noGrp="1"/>
          </p:cNvSpPr>
          <p:nvPr>
            <p:ph type="title"/>
          </p:nvPr>
        </p:nvSpPr>
        <p:spPr>
          <a:xfrm>
            <a:off x="572493" y="238539"/>
            <a:ext cx="11018520" cy="1434415"/>
          </a:xfrm>
        </p:spPr>
        <p:txBody>
          <a:bodyPr anchor="b">
            <a:normAutofit/>
          </a:bodyPr>
          <a:lstStyle/>
          <a:p>
            <a:r>
              <a:rPr lang="en-US" sz="5400"/>
              <a:t>Rock &amp; Roll #2- Good Golly Miss Molly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55945E-21F3-E0BA-3ECF-8E2DD86D52BB}"/>
              </a:ext>
            </a:extLst>
          </p:cNvPr>
          <p:cNvSpPr>
            <a:spLocks noGrp="1"/>
          </p:cNvSpPr>
          <p:nvPr>
            <p:ph idx="1"/>
          </p:nvPr>
        </p:nvSpPr>
        <p:spPr>
          <a:xfrm>
            <a:off x="572493" y="2071316"/>
            <a:ext cx="6713552" cy="4119172"/>
          </a:xfrm>
        </p:spPr>
        <p:txBody>
          <a:bodyPr anchor="t">
            <a:normAutofit/>
          </a:bodyPr>
          <a:lstStyle/>
          <a:p>
            <a:r>
              <a:rPr lang="en-US" sz="2200" b="1" dirty="0"/>
              <a:t>Year Produced:</a:t>
            </a:r>
            <a:r>
              <a:rPr lang="en-US" sz="2200" dirty="0"/>
              <a:t> 1958</a:t>
            </a:r>
          </a:p>
          <a:p>
            <a:r>
              <a:rPr lang="en-US" sz="2200" b="1" dirty="0"/>
              <a:t>Artist:</a:t>
            </a:r>
            <a:r>
              <a:rPr lang="en-US" sz="2200" dirty="0"/>
              <a:t> Little Richard</a:t>
            </a:r>
          </a:p>
          <a:p>
            <a:r>
              <a:rPr lang="en-US" sz="2200" b="1" dirty="0"/>
              <a:t>Synopsis:</a:t>
            </a:r>
            <a:r>
              <a:rPr lang="en-US" sz="2200" dirty="0"/>
              <a:t> the song is about a girl named Molly who enjoys rock &amp; roll music, and enjoys dancing to it by the line “when you caught Miss Molly </a:t>
            </a:r>
            <a:r>
              <a:rPr lang="en-US" sz="2200" dirty="0" err="1"/>
              <a:t>rockin</a:t>
            </a:r>
            <a:r>
              <a:rPr lang="en-US" sz="2200" dirty="0"/>
              <a:t>”. The artist also admits he would like to impress her with the line “Gonna buy a diamond ring”</a:t>
            </a:r>
          </a:p>
          <a:p>
            <a:r>
              <a:rPr lang="en-US" sz="2200" b="1" dirty="0"/>
              <a:t>Fun Fact: </a:t>
            </a:r>
            <a:r>
              <a:rPr lang="en-US" sz="2200" dirty="0"/>
              <a:t>Little Richard who produced this song was given the nickname, “Founding father of rock”</a:t>
            </a:r>
          </a:p>
          <a:p>
            <a:endParaRPr lang="en-US" sz="2200" dirty="0"/>
          </a:p>
        </p:txBody>
      </p:sp>
      <p:pic>
        <p:nvPicPr>
          <p:cNvPr id="4" name="Picture 4">
            <a:extLst>
              <a:ext uri="{FF2B5EF4-FFF2-40B4-BE49-F238E27FC236}">
                <a16:creationId xmlns:a16="http://schemas.microsoft.com/office/drawing/2014/main" id="{6A4604F1-EC53-C346-0F56-416E09CDECBB}"/>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36189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C95F-E80B-DC72-032B-5425D53A8969}"/>
              </a:ext>
            </a:extLst>
          </p:cNvPr>
          <p:cNvSpPr>
            <a:spLocks noGrp="1"/>
          </p:cNvSpPr>
          <p:nvPr>
            <p:ph type="title"/>
          </p:nvPr>
        </p:nvSpPr>
        <p:spPr>
          <a:xfrm>
            <a:off x="4965430" y="629268"/>
            <a:ext cx="6586491" cy="1286160"/>
          </a:xfrm>
        </p:spPr>
        <p:txBody>
          <a:bodyPr anchor="b">
            <a:normAutofit/>
          </a:bodyPr>
          <a:lstStyle/>
          <a:p>
            <a:r>
              <a:rPr lang="en-US" sz="4100"/>
              <a:t>Jazz- Dream a Little Dream of Me</a:t>
            </a:r>
          </a:p>
        </p:txBody>
      </p:sp>
      <p:sp>
        <p:nvSpPr>
          <p:cNvPr id="3" name="Content Placeholder 2">
            <a:extLst>
              <a:ext uri="{FF2B5EF4-FFF2-40B4-BE49-F238E27FC236}">
                <a16:creationId xmlns:a16="http://schemas.microsoft.com/office/drawing/2014/main" id="{C300AC23-98AA-43B7-57F7-DBF0537FA901}"/>
              </a:ext>
            </a:extLst>
          </p:cNvPr>
          <p:cNvSpPr>
            <a:spLocks noGrp="1"/>
          </p:cNvSpPr>
          <p:nvPr>
            <p:ph idx="1"/>
          </p:nvPr>
        </p:nvSpPr>
        <p:spPr>
          <a:xfrm>
            <a:off x="4965431" y="2438400"/>
            <a:ext cx="6586489" cy="3785419"/>
          </a:xfrm>
        </p:spPr>
        <p:txBody>
          <a:bodyPr>
            <a:normAutofit/>
          </a:bodyPr>
          <a:lstStyle/>
          <a:p>
            <a:r>
              <a:rPr lang="en-US" sz="2000" b="1"/>
              <a:t>Year Produced:</a:t>
            </a:r>
            <a:r>
              <a:rPr lang="en-US" sz="2000"/>
              <a:t> 1950</a:t>
            </a:r>
          </a:p>
          <a:p>
            <a:r>
              <a:rPr lang="en-US" sz="2000" b="1"/>
              <a:t>Artist</a:t>
            </a:r>
            <a:r>
              <a:rPr lang="en-US" sz="2000"/>
              <a:t>: Ella Fitzgerald &amp; Louis Armstrong </a:t>
            </a:r>
          </a:p>
          <a:p>
            <a:r>
              <a:rPr lang="en-US" sz="2000" b="1"/>
              <a:t>Synopsis:</a:t>
            </a:r>
            <a:r>
              <a:rPr lang="en-US" sz="2000"/>
              <a:t> this song is about lovers saying goodnight to one another, one wishes that their significant other will dream about them at night </a:t>
            </a:r>
          </a:p>
          <a:p>
            <a:r>
              <a:rPr lang="en-US" sz="2000" b="1"/>
              <a:t>Fun Fact: </a:t>
            </a:r>
            <a:r>
              <a:rPr lang="en-US" sz="2000"/>
              <a:t>Ella Fitzgerald was known as the “Queen of Jazz”, the song was originally written in 1931 by Doris Day, but remastered by Ella Fitzgerald &amp; Louis Armstrong</a:t>
            </a:r>
            <a:endParaRPr lang="en-US" sz="2000" b="1"/>
          </a:p>
        </p:txBody>
      </p:sp>
      <p:pic>
        <p:nvPicPr>
          <p:cNvPr id="4" name="Picture 4">
            <a:extLst>
              <a:ext uri="{FF2B5EF4-FFF2-40B4-BE49-F238E27FC236}">
                <a16:creationId xmlns:a16="http://schemas.microsoft.com/office/drawing/2014/main" id="{15CE43DA-F4F0-15F5-C777-DA9FACEDA7AC}"/>
              </a:ext>
            </a:extLst>
          </p:cNvPr>
          <p:cNvPicPr>
            <a:picLocks noChangeAspect="1"/>
          </p:cNvPicPr>
          <p:nvPr/>
        </p:nvPicPr>
        <p:blipFill rotWithShape="1">
          <a:blip r:embed="rId2">
            <a:extLst>
              <a:ext uri="{28A0092B-C50C-407E-A947-70E740481C1C}">
                <a14:useLocalDpi xmlns:a14="http://schemas.microsoft.com/office/drawing/2010/main" val="0"/>
              </a:ext>
            </a:extLst>
          </a:blip>
          <a:srcRect l="646" r="2383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1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C0ECFA69-8847-9A3C-3243-C9A34CE42CD9}"/>
              </a:ext>
            </a:extLst>
          </p:cNvPr>
          <p:cNvSpPr>
            <a:spLocks noGrp="1"/>
          </p:cNvSpPr>
          <p:nvPr>
            <p:ph type="title"/>
          </p:nvPr>
        </p:nvSpPr>
        <p:spPr>
          <a:xfrm>
            <a:off x="4184542" y="486184"/>
            <a:ext cx="7363990" cy="1325563"/>
          </a:xfrm>
        </p:spPr>
        <p:txBody>
          <a:bodyPr>
            <a:normAutofit/>
          </a:bodyPr>
          <a:lstStyle/>
          <a:p>
            <a:r>
              <a:rPr lang="en-US"/>
              <a:t>Country Western- Honky Tonkin</a:t>
            </a:r>
            <a:endParaRPr lang="en-US" dirty="0"/>
          </a:p>
        </p:txBody>
      </p:sp>
      <p:pic>
        <p:nvPicPr>
          <p:cNvPr id="4" name="Picture 4">
            <a:extLst>
              <a:ext uri="{FF2B5EF4-FFF2-40B4-BE49-F238E27FC236}">
                <a16:creationId xmlns:a16="http://schemas.microsoft.com/office/drawing/2014/main" id="{E66B4D2A-4A9E-8A62-EAE5-CBC4B19604F6}"/>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5">
            <a:extLst>
              <a:ext uri="{FF2B5EF4-FFF2-40B4-BE49-F238E27FC236}">
                <a16:creationId xmlns:a16="http://schemas.microsoft.com/office/drawing/2014/main" id="{17DF1523-34C3-4D40-B2D3-F5AB838E86EE}"/>
              </a:ext>
            </a:extLst>
          </p:cNvPr>
          <p:cNvPicPr>
            <a:picLocks noChangeAspect="1"/>
          </p:cNvPicPr>
          <p:nvPr/>
        </p:nvPicPr>
        <p:blipFill rotWithShape="1">
          <a:blip r:embed="rId3">
            <a:extLst>
              <a:ext uri="{28A0092B-C50C-407E-A947-70E740481C1C}">
                <a14:useLocalDpi xmlns:a14="http://schemas.microsoft.com/office/drawing/2010/main" val="0"/>
              </a:ext>
            </a:extLst>
          </a:blip>
          <a:srcRect l="1000" r="6" b="6"/>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274D8247-06CD-CD71-528E-D9BE067D488B}"/>
              </a:ext>
            </a:extLst>
          </p:cNvPr>
          <p:cNvSpPr>
            <a:spLocks noGrp="1"/>
          </p:cNvSpPr>
          <p:nvPr>
            <p:ph idx="1"/>
          </p:nvPr>
        </p:nvSpPr>
        <p:spPr>
          <a:xfrm>
            <a:off x="4184542" y="1946684"/>
            <a:ext cx="7363990" cy="4351338"/>
          </a:xfrm>
        </p:spPr>
        <p:txBody>
          <a:bodyPr>
            <a:normAutofit/>
          </a:bodyPr>
          <a:lstStyle/>
          <a:p>
            <a:r>
              <a:rPr lang="en-US" sz="2400" b="1"/>
              <a:t>Year produced:</a:t>
            </a:r>
            <a:r>
              <a:rPr lang="en-US" sz="2400"/>
              <a:t> 1948</a:t>
            </a:r>
          </a:p>
          <a:p>
            <a:r>
              <a:rPr lang="en-US" sz="2400" b="1"/>
              <a:t>Artists:</a:t>
            </a:r>
            <a:r>
              <a:rPr lang="en-US" sz="2400"/>
              <a:t> Hank Williams With his Drifting Cowboys</a:t>
            </a:r>
          </a:p>
          <a:p>
            <a:r>
              <a:rPr lang="en-US" sz="2400" b="1"/>
              <a:t>Synopsis:</a:t>
            </a:r>
            <a:r>
              <a:rPr lang="en-US" sz="2400"/>
              <a:t> the song Honky Tonkin is about a man taking his lady out on the town to go “Honky Tonkin”. In modern day, the definition of a “Honky Tonk” is a bar that provides country music entertainment for the guest of the establishment. Meaning, that he is referring to taking his lady out to a Honky Tonk bar(s)</a:t>
            </a:r>
          </a:p>
          <a:p>
            <a:r>
              <a:rPr lang="en-US" sz="2400" b="1"/>
              <a:t>Fun Fact:</a:t>
            </a:r>
            <a:r>
              <a:rPr lang="en-US" sz="2400"/>
              <a:t> when the song came out in 1948 it made #14 on the US country music charts</a:t>
            </a:r>
          </a:p>
          <a:p>
            <a:endParaRPr lang="en-US" sz="2400"/>
          </a:p>
          <a:p>
            <a:endParaRPr lang="en-US" sz="2400"/>
          </a:p>
        </p:txBody>
      </p:sp>
    </p:spTree>
    <p:extLst>
      <p:ext uri="{BB962C8B-B14F-4D97-AF65-F5344CB8AC3E}">
        <p14:creationId xmlns:p14="http://schemas.microsoft.com/office/powerpoint/2010/main" val="1346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2EA288-DBDB-4A44-F73B-1745BE3DE3C4}"/>
              </a:ext>
            </a:extLst>
          </p:cNvPr>
          <p:cNvSpPr>
            <a:spLocks noGrp="1"/>
          </p:cNvSpPr>
          <p:nvPr>
            <p:ph type="title"/>
          </p:nvPr>
        </p:nvSpPr>
        <p:spPr>
          <a:xfrm>
            <a:off x="5894962" y="479493"/>
            <a:ext cx="5458838" cy="1325563"/>
          </a:xfrm>
        </p:spPr>
        <p:txBody>
          <a:bodyPr>
            <a:normAutofit/>
          </a:bodyPr>
          <a:lstStyle/>
          <a:p>
            <a:r>
              <a:rPr lang="en-US" dirty="0"/>
              <a:t>R &amp; B- Tears on my Pillow</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9AD8C3A8-2E97-EE33-F1B8-76741FAA8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B2F31BE-EF85-21D9-8B67-3F767DE3FEA0}"/>
              </a:ext>
            </a:extLst>
          </p:cNvPr>
          <p:cNvSpPr>
            <a:spLocks noGrp="1"/>
          </p:cNvSpPr>
          <p:nvPr>
            <p:ph idx="1"/>
          </p:nvPr>
        </p:nvSpPr>
        <p:spPr>
          <a:xfrm>
            <a:off x="5894962" y="1984443"/>
            <a:ext cx="5458838" cy="4192520"/>
          </a:xfrm>
        </p:spPr>
        <p:txBody>
          <a:bodyPr>
            <a:normAutofit/>
          </a:bodyPr>
          <a:lstStyle/>
          <a:p>
            <a:r>
              <a:rPr lang="en-US" sz="2000" b="1"/>
              <a:t>Year Produced:</a:t>
            </a:r>
            <a:r>
              <a:rPr lang="en-US" sz="2000"/>
              <a:t> 1959</a:t>
            </a:r>
          </a:p>
          <a:p>
            <a:r>
              <a:rPr lang="en-US" sz="2000" b="1"/>
              <a:t>Artist:</a:t>
            </a:r>
            <a:r>
              <a:rPr lang="en-US" sz="2000"/>
              <a:t> Little Anthony and the Imperials</a:t>
            </a:r>
          </a:p>
          <a:p>
            <a:r>
              <a:rPr lang="en-US" sz="2000" b="1"/>
              <a:t>Synopsis:</a:t>
            </a:r>
            <a:r>
              <a:rPr lang="en-US" sz="2000"/>
              <a:t> the song is about a man being heart broken over someone, he states lines like “you broke my heart” and “I’d gladly take you back”, in the song you can hear the pain this person is feeling over the person he lost.</a:t>
            </a:r>
          </a:p>
          <a:p>
            <a:r>
              <a:rPr lang="en-US" sz="2000" b="1"/>
              <a:t>Fun Fact</a:t>
            </a:r>
            <a:r>
              <a:rPr lang="en-US" sz="2000"/>
              <a:t>: “Little Anthony” a.k.a Anthony </a:t>
            </a:r>
            <a:r>
              <a:rPr lang="en-US" sz="2000" err="1"/>
              <a:t>Gourdine</a:t>
            </a:r>
            <a:r>
              <a:rPr lang="en-US" sz="2000"/>
              <a:t> had a book written about his life called </a:t>
            </a:r>
            <a:r>
              <a:rPr lang="en-US" sz="2000" i="1"/>
              <a:t>“Little Anthony: My Journey, My Destiny”</a:t>
            </a:r>
            <a:r>
              <a:rPr lang="en-US" sz="2000"/>
              <a:t> was published in 2014 by Arlene </a:t>
            </a:r>
            <a:r>
              <a:rPr lang="en-US" sz="2000" err="1"/>
              <a:t>Krieger</a:t>
            </a:r>
            <a:r>
              <a:rPr lang="en-US" sz="2000"/>
              <a:t> </a:t>
            </a:r>
            <a:endParaRPr lang="en-US" sz="2000" i="1"/>
          </a:p>
        </p:txBody>
      </p:sp>
    </p:spTree>
    <p:extLst>
      <p:ext uri="{BB962C8B-B14F-4D97-AF65-F5344CB8AC3E}">
        <p14:creationId xmlns:p14="http://schemas.microsoft.com/office/powerpoint/2010/main" val="60817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2AC4D-F80C-EB1E-D981-D648AE489AC8}"/>
              </a:ext>
            </a:extLst>
          </p:cNvPr>
          <p:cNvSpPr>
            <a:spLocks noGrp="1"/>
          </p:cNvSpPr>
          <p:nvPr>
            <p:ph type="title"/>
          </p:nvPr>
        </p:nvSpPr>
        <p:spPr>
          <a:xfrm>
            <a:off x="572493" y="238539"/>
            <a:ext cx="11047013" cy="1434415"/>
          </a:xfrm>
        </p:spPr>
        <p:txBody>
          <a:bodyPr anchor="b">
            <a:normAutofit/>
          </a:bodyPr>
          <a:lstStyle/>
          <a:p>
            <a:r>
              <a:rPr lang="en-US" sz="5400"/>
              <a:t>R &amp; B #2- My Babe</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B9A7661-6DEA-F9ED-049C-1A6B0C3083E1}"/>
              </a:ext>
            </a:extLst>
          </p:cNvPr>
          <p:cNvPicPr>
            <a:picLocks noChangeAspect="1"/>
          </p:cNvPicPr>
          <p:nvPr/>
        </p:nvPicPr>
        <p:blipFill rotWithShape="1">
          <a:blip r:embed="rId2">
            <a:extLst>
              <a:ext uri="{28A0092B-C50C-407E-A947-70E740481C1C}">
                <a14:useLocalDpi xmlns:a14="http://schemas.microsoft.com/office/drawing/2010/main" val="0"/>
              </a:ext>
            </a:extLst>
          </a:blip>
          <a:srcRect l="5741"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D49DD4A-2A41-E208-FB38-C14C6858FF87}"/>
              </a:ext>
            </a:extLst>
          </p:cNvPr>
          <p:cNvSpPr>
            <a:spLocks noGrp="1"/>
          </p:cNvSpPr>
          <p:nvPr>
            <p:ph idx="1"/>
          </p:nvPr>
        </p:nvSpPr>
        <p:spPr>
          <a:xfrm>
            <a:off x="4905955" y="2071316"/>
            <a:ext cx="6713552" cy="4114800"/>
          </a:xfrm>
        </p:spPr>
        <p:txBody>
          <a:bodyPr anchor="t">
            <a:normAutofit/>
          </a:bodyPr>
          <a:lstStyle/>
          <a:p>
            <a:r>
              <a:rPr lang="en-US" sz="2200" b="1"/>
              <a:t>Year Produced: </a:t>
            </a:r>
            <a:r>
              <a:rPr lang="en-US" sz="2200"/>
              <a:t>1951</a:t>
            </a:r>
          </a:p>
          <a:p>
            <a:r>
              <a:rPr lang="en-US" sz="2200" b="1"/>
              <a:t>Artist: </a:t>
            </a:r>
            <a:r>
              <a:rPr lang="en-US" sz="2200"/>
              <a:t>Little Walter</a:t>
            </a:r>
          </a:p>
          <a:p>
            <a:r>
              <a:rPr lang="en-US" sz="2200" b="1"/>
              <a:t>Synopsis: </a:t>
            </a:r>
            <a:r>
              <a:rPr lang="en-US" sz="2200"/>
              <a:t>the song My Babe is about the artist girlfriend who is loyal to him and extremely loving, you can see this by the line “my baby don’t stand no cheatin” and “my babe, I know she loves me” he repeats these 2 lines for most of the song emphasizing how wonderful she is. </a:t>
            </a:r>
          </a:p>
          <a:p>
            <a:r>
              <a:rPr lang="en-US" sz="2200" b="1"/>
              <a:t>Fun Fact: </a:t>
            </a:r>
            <a:r>
              <a:rPr lang="en-US" sz="2200"/>
              <a:t>My Babe was #1 on the R &amp; B charts in 1955</a:t>
            </a:r>
            <a:endParaRPr lang="en-US" sz="2200" b="1"/>
          </a:p>
        </p:txBody>
      </p:sp>
    </p:spTree>
    <p:extLst>
      <p:ext uri="{BB962C8B-B14F-4D97-AF65-F5344CB8AC3E}">
        <p14:creationId xmlns:p14="http://schemas.microsoft.com/office/powerpoint/2010/main" val="192104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7F4C-89D8-071E-1F02-FDFD821D0DB1}"/>
              </a:ext>
            </a:extLst>
          </p:cNvPr>
          <p:cNvSpPr>
            <a:spLocks noGrp="1"/>
          </p:cNvSpPr>
          <p:nvPr>
            <p:ph type="title"/>
          </p:nvPr>
        </p:nvSpPr>
        <p:spPr>
          <a:xfrm>
            <a:off x="4965430" y="629268"/>
            <a:ext cx="6586491" cy="1286160"/>
          </a:xfrm>
        </p:spPr>
        <p:txBody>
          <a:bodyPr anchor="b">
            <a:normAutofit/>
          </a:bodyPr>
          <a:lstStyle/>
          <a:p>
            <a:r>
              <a:rPr lang="en-US" sz="4100"/>
              <a:t>Ballads- The Twelfth of Never</a:t>
            </a:r>
          </a:p>
        </p:txBody>
      </p:sp>
      <p:sp>
        <p:nvSpPr>
          <p:cNvPr id="3" name="Content Placeholder 2">
            <a:extLst>
              <a:ext uri="{FF2B5EF4-FFF2-40B4-BE49-F238E27FC236}">
                <a16:creationId xmlns:a16="http://schemas.microsoft.com/office/drawing/2014/main" id="{0A6323C6-6DE9-4D2F-7911-8190E68FEF9E}"/>
              </a:ext>
            </a:extLst>
          </p:cNvPr>
          <p:cNvSpPr>
            <a:spLocks noGrp="1"/>
          </p:cNvSpPr>
          <p:nvPr>
            <p:ph idx="1"/>
          </p:nvPr>
        </p:nvSpPr>
        <p:spPr>
          <a:xfrm>
            <a:off x="4965431" y="2438400"/>
            <a:ext cx="6586489" cy="3785419"/>
          </a:xfrm>
        </p:spPr>
        <p:txBody>
          <a:bodyPr>
            <a:normAutofit/>
          </a:bodyPr>
          <a:lstStyle/>
          <a:p>
            <a:r>
              <a:rPr lang="en-US" sz="2000" b="1"/>
              <a:t>Year Produced:</a:t>
            </a:r>
            <a:r>
              <a:rPr lang="en-US" sz="2000"/>
              <a:t> 1957</a:t>
            </a:r>
          </a:p>
          <a:p>
            <a:r>
              <a:rPr lang="en-US" sz="2000" b="1"/>
              <a:t>Artist:</a:t>
            </a:r>
            <a:r>
              <a:rPr lang="en-US" sz="2000"/>
              <a:t> Johnny Mathis</a:t>
            </a:r>
          </a:p>
          <a:p>
            <a:r>
              <a:rPr lang="en-US" sz="2000" b="1"/>
              <a:t>Synopsis</a:t>
            </a:r>
            <a:r>
              <a:rPr lang="en-US" sz="2000"/>
              <a:t>: the song The Twelfth of Never is about how much a man loves his girlfriend. He uses lines like, “I need you, oh my darling” to show his true love for her.</a:t>
            </a:r>
          </a:p>
          <a:p>
            <a:r>
              <a:rPr lang="en-US" sz="2000" b="1"/>
              <a:t>Fun Fact:</a:t>
            </a:r>
            <a:r>
              <a:rPr lang="en-US" sz="2000"/>
              <a:t> In the United States it was #9 on the billboard music charts, and #2 on the charts in Australia</a:t>
            </a:r>
          </a:p>
          <a:p>
            <a:endParaRPr lang="en-US" sz="2000"/>
          </a:p>
        </p:txBody>
      </p:sp>
      <p:pic>
        <p:nvPicPr>
          <p:cNvPr id="4" name="Picture 4">
            <a:extLst>
              <a:ext uri="{FF2B5EF4-FFF2-40B4-BE49-F238E27FC236}">
                <a16:creationId xmlns:a16="http://schemas.microsoft.com/office/drawing/2014/main" id="{C93C76E4-5F6B-5284-BE6D-D1E85E2DF326}"/>
              </a:ext>
            </a:extLst>
          </p:cNvPr>
          <p:cNvPicPr>
            <a:picLocks noChangeAspect="1"/>
          </p:cNvPicPr>
          <p:nvPr/>
        </p:nvPicPr>
        <p:blipFill rotWithShape="1">
          <a:blip r:embed="rId2">
            <a:extLst>
              <a:ext uri="{28A0092B-C50C-407E-A947-70E740481C1C}">
                <a14:useLocalDpi xmlns:a14="http://schemas.microsoft.com/office/drawing/2010/main" val="0"/>
              </a:ext>
            </a:extLst>
          </a:blip>
          <a:srcRect l="7706" r="479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3D0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25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Music Project for 1945-1960</vt:lpstr>
      <vt:lpstr>County Folk- There’s a Higher Power</vt:lpstr>
      <vt:lpstr>Rock &amp; Roll- Jailhouse Rock</vt:lpstr>
      <vt:lpstr>Rock &amp; Roll #2- Good Golly Miss Molly</vt:lpstr>
      <vt:lpstr>Jazz- Dream a Little Dream of Me</vt:lpstr>
      <vt:lpstr>Country Western- Honky Tonkin</vt:lpstr>
      <vt:lpstr>R &amp; B- Tears on my Pillow</vt:lpstr>
      <vt:lpstr>R &amp; B #2- My Babe</vt:lpstr>
      <vt:lpstr>Ballads- The Twelfth of Never</vt:lpstr>
      <vt:lpstr>Funk- Hound Dogs</vt:lpstr>
      <vt:lpstr>Musical/Theatrical- Love is Here to Stay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Project for 1945-1960</dc:title>
  <dc:creator>LEWIS SARAH ELISE</dc:creator>
  <cp:lastModifiedBy>Crihfield Sandy</cp:lastModifiedBy>
  <cp:revision>8</cp:revision>
  <dcterms:created xsi:type="dcterms:W3CDTF">2022-08-18T16:57:02Z</dcterms:created>
  <dcterms:modified xsi:type="dcterms:W3CDTF">2022-08-29T20:06:39Z</dcterms:modified>
</cp:coreProperties>
</file>